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3" r:id="rId3"/>
    <p:sldId id="264" r:id="rId4"/>
    <p:sldId id="274" r:id="rId5"/>
    <p:sldId id="265" r:id="rId6"/>
    <p:sldId id="272" r:id="rId7"/>
    <p:sldId id="279" r:id="rId8"/>
    <p:sldId id="273" r:id="rId9"/>
    <p:sldId id="277" r:id="rId10"/>
    <p:sldId id="280" r:id="rId11"/>
    <p:sldId id="276" r:id="rId12"/>
    <p:sldId id="261" r:id="rId13"/>
    <p:sldId id="268" r:id="rId14"/>
    <p:sldId id="270" r:id="rId15"/>
    <p:sldId id="269" r:id="rId16"/>
    <p:sldId id="259" r:id="rId17"/>
    <p:sldId id="267" r:id="rId18"/>
    <p:sldId id="262" r:id="rId19"/>
    <p:sldId id="266" r:id="rId20"/>
    <p:sldId id="271" r:id="rId21"/>
    <p:sldId id="281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1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>
                <a:solidFill>
                  <a:srgbClr val="002060"/>
                </a:solidFill>
              </a:rPr>
              <a:t>Women</a:t>
            </a:r>
          </a:p>
        </c:rich>
      </c:tx>
      <c:layout>
        <c:manualLayout>
          <c:xMode val="edge"/>
          <c:yMode val="edge"/>
          <c:x val="0.24476342484216501"/>
          <c:y val="0.10606060606060606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Sheet1!$A$153</c:f>
              <c:strCache>
                <c:ptCount val="1"/>
                <c:pt idx="0">
                  <c:v>Women</c:v>
                </c:pt>
              </c:strCache>
            </c:strRef>
          </c:tx>
          <c:explosion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Sheet1!$B$152:$F$152</c:f>
              <c:strCache>
                <c:ptCount val="5"/>
                <c:pt idx="0">
                  <c:v>Definitely yes</c:v>
                </c:pt>
                <c:pt idx="1">
                  <c:v>Most likely yes</c:v>
                </c:pt>
                <c:pt idx="2">
                  <c:v>Most likely no</c:v>
                </c:pt>
                <c:pt idx="3">
                  <c:v>Definitely no</c:v>
                </c:pt>
                <c:pt idx="4">
                  <c:v>Difficult to answer                 </c:v>
                </c:pt>
              </c:strCache>
            </c:strRef>
          </c:cat>
          <c:val>
            <c:numRef>
              <c:f>Sheet1!$B$153:$F$153</c:f>
              <c:numCache>
                <c:formatCode>0%</c:formatCode>
                <c:ptCount val="5"/>
                <c:pt idx="0">
                  <c:v>0.59599999999999997</c:v>
                </c:pt>
                <c:pt idx="1">
                  <c:v>0.219</c:v>
                </c:pt>
                <c:pt idx="2">
                  <c:v>8.6999999999999994E-2</c:v>
                </c:pt>
                <c:pt idx="3">
                  <c:v>0.08</c:v>
                </c:pt>
                <c:pt idx="4">
                  <c:v>1.7000000000000001E-2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 baseline="0">
              <a:solidFill>
                <a:schemeClr val="tx2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Men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Sheet1!$I$87</c:f>
              <c:strCache>
                <c:ptCount val="1"/>
                <c:pt idx="0">
                  <c:v>Men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Sheet1!$J$86:$N$86</c:f>
              <c:strCache>
                <c:ptCount val="5"/>
                <c:pt idx="0">
                  <c:v>Completely agree</c:v>
                </c:pt>
                <c:pt idx="1">
                  <c:v>Rather agree</c:v>
                </c:pt>
                <c:pt idx="2">
                  <c:v>Rather disagree</c:v>
                </c:pt>
                <c:pt idx="3">
                  <c:v>Completely disagree</c:v>
                </c:pt>
                <c:pt idx="4">
                  <c:v>Difficult to answer</c:v>
                </c:pt>
              </c:strCache>
            </c:strRef>
          </c:cat>
          <c:val>
            <c:numRef>
              <c:f>Sheet1!$J$87:$N$87</c:f>
              <c:numCache>
                <c:formatCode>0%</c:formatCode>
                <c:ptCount val="5"/>
                <c:pt idx="0">
                  <c:v>0.621</c:v>
                </c:pt>
                <c:pt idx="1">
                  <c:v>0.16200000000000001</c:v>
                </c:pt>
                <c:pt idx="2">
                  <c:v>0.123</c:v>
                </c:pt>
                <c:pt idx="3">
                  <c:v>0.09</c:v>
                </c:pt>
                <c:pt idx="4">
                  <c:v>4.0000000000000001E-3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Women</a:t>
            </a:r>
          </a:p>
        </c:rich>
      </c:tx>
      <c:layout>
        <c:manualLayout>
          <c:xMode val="edge"/>
          <c:yMode val="edge"/>
          <c:x val="0.26449693788276463"/>
          <c:y val="6.666666666666666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Sheet1!$A$66</c:f>
              <c:strCache>
                <c:ptCount val="1"/>
                <c:pt idx="0">
                  <c:v>Women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Sheet1!$B$65:$F$65</c:f>
              <c:strCache>
                <c:ptCount val="5"/>
                <c:pt idx="0">
                  <c:v>Completely agree</c:v>
                </c:pt>
                <c:pt idx="1">
                  <c:v>Rather agree</c:v>
                </c:pt>
                <c:pt idx="2">
                  <c:v>Rather disagree</c:v>
                </c:pt>
                <c:pt idx="3">
                  <c:v>Completely disagree</c:v>
                </c:pt>
                <c:pt idx="4">
                  <c:v>Difficult to answer</c:v>
                </c:pt>
              </c:strCache>
            </c:strRef>
          </c:cat>
          <c:val>
            <c:numRef>
              <c:f>Sheet1!$B$66:$F$66</c:f>
              <c:numCache>
                <c:formatCode>0%</c:formatCode>
                <c:ptCount val="5"/>
                <c:pt idx="0">
                  <c:v>0.375</c:v>
                </c:pt>
                <c:pt idx="1">
                  <c:v>0.19</c:v>
                </c:pt>
                <c:pt idx="2">
                  <c:v>0.27700000000000002</c:v>
                </c:pt>
                <c:pt idx="3">
                  <c:v>0.13900000000000001</c:v>
                </c:pt>
                <c:pt idx="4">
                  <c:v>1.9E-2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 baseline="0">
              <a:solidFill>
                <a:schemeClr val="tx2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Men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Sheet1!$H$66</c:f>
              <c:strCache>
                <c:ptCount val="1"/>
                <c:pt idx="0">
                  <c:v>Men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Sheet1!$I$65:$M$65</c:f>
              <c:strCache>
                <c:ptCount val="5"/>
                <c:pt idx="0">
                  <c:v>Completely agree</c:v>
                </c:pt>
                <c:pt idx="1">
                  <c:v>Rather agree</c:v>
                </c:pt>
                <c:pt idx="2">
                  <c:v>Rather disagree</c:v>
                </c:pt>
                <c:pt idx="3">
                  <c:v>Completely disagree</c:v>
                </c:pt>
                <c:pt idx="4">
                  <c:v>Difficult to answer</c:v>
                </c:pt>
              </c:strCache>
            </c:strRef>
          </c:cat>
          <c:val>
            <c:numRef>
              <c:f>Sheet1!$I$66:$M$66</c:f>
              <c:numCache>
                <c:formatCode>0%</c:formatCode>
                <c:ptCount val="5"/>
                <c:pt idx="0">
                  <c:v>0.41899999999999998</c:v>
                </c:pt>
                <c:pt idx="1">
                  <c:v>0.23200000000000001</c:v>
                </c:pt>
                <c:pt idx="2">
                  <c:v>0.23300000000000001</c:v>
                </c:pt>
                <c:pt idx="3">
                  <c:v>0.09</c:v>
                </c:pt>
                <c:pt idx="4">
                  <c:v>2.5999999999999999E-2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baseline="0">
          <a:solidFill>
            <a:schemeClr val="tx2">
              <a:lumMod val="7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Women</a:t>
            </a:r>
          </a:p>
        </c:rich>
      </c:tx>
      <c:layout>
        <c:manualLayout>
          <c:xMode val="edge"/>
          <c:yMode val="edge"/>
          <c:x val="0.42567392311255209"/>
          <c:y val="6.2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Sheet1!$A$44</c:f>
              <c:strCache>
                <c:ptCount val="1"/>
                <c:pt idx="0">
                  <c:v>Women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Sheet1!$B$43:$F$43</c:f>
              <c:strCache>
                <c:ptCount val="5"/>
                <c:pt idx="0">
                  <c:v>Completely agree</c:v>
                </c:pt>
                <c:pt idx="1">
                  <c:v>Rather agree</c:v>
                </c:pt>
                <c:pt idx="2">
                  <c:v>Rather disagree</c:v>
                </c:pt>
                <c:pt idx="3">
                  <c:v>Completely disagree</c:v>
                </c:pt>
                <c:pt idx="4">
                  <c:v>Difficult to answer</c:v>
                </c:pt>
              </c:strCache>
            </c:strRef>
          </c:cat>
          <c:val>
            <c:numRef>
              <c:f>Sheet1!$B$44:$F$44</c:f>
              <c:numCache>
                <c:formatCode>0%</c:formatCode>
                <c:ptCount val="5"/>
                <c:pt idx="0">
                  <c:v>0.41699999999999998</c:v>
                </c:pt>
                <c:pt idx="1">
                  <c:v>0.17399999999999999</c:v>
                </c:pt>
                <c:pt idx="2">
                  <c:v>0.224</c:v>
                </c:pt>
                <c:pt idx="3">
                  <c:v>0.17199999999999999</c:v>
                </c:pt>
                <c:pt idx="4">
                  <c:v>1.2E-2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 baseline="0">
              <a:solidFill>
                <a:schemeClr val="tx2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Men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821077450064503"/>
          <c:y val="0.17664939908827187"/>
          <c:w val="0.70662952088616038"/>
          <c:h val="0.73142353916286784"/>
        </c:manualLayout>
      </c:layout>
      <c:pieChart>
        <c:varyColors val="1"/>
        <c:ser>
          <c:idx val="0"/>
          <c:order val="0"/>
          <c:tx>
            <c:strRef>
              <c:f>Sheet1!$H$44</c:f>
              <c:strCache>
                <c:ptCount val="1"/>
                <c:pt idx="0">
                  <c:v>Men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Sheet1!$I$43:$M$43</c:f>
              <c:strCache>
                <c:ptCount val="5"/>
                <c:pt idx="0">
                  <c:v>Completely agree</c:v>
                </c:pt>
                <c:pt idx="1">
                  <c:v>Rather agree</c:v>
                </c:pt>
                <c:pt idx="2">
                  <c:v>Rather disagree</c:v>
                </c:pt>
                <c:pt idx="3">
                  <c:v>Completely disagree</c:v>
                </c:pt>
                <c:pt idx="4">
                  <c:v>Difficult to answer</c:v>
                </c:pt>
              </c:strCache>
            </c:strRef>
          </c:cat>
          <c:val>
            <c:numRef>
              <c:f>Sheet1!$I$44:$M$44</c:f>
              <c:numCache>
                <c:formatCode>0%</c:formatCode>
                <c:ptCount val="5"/>
                <c:pt idx="0">
                  <c:v>0.48899999999999999</c:v>
                </c:pt>
                <c:pt idx="1">
                  <c:v>0.188</c:v>
                </c:pt>
                <c:pt idx="2">
                  <c:v>0.19400000000000001</c:v>
                </c:pt>
                <c:pt idx="3">
                  <c:v>0.104</c:v>
                </c:pt>
                <c:pt idx="4">
                  <c:v>2.5000000000000001E-2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>
                <a:solidFill>
                  <a:srgbClr val="002060"/>
                </a:solidFill>
              </a:rPr>
              <a:t>Men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Sheet1!$H$153</c:f>
              <c:strCache>
                <c:ptCount val="1"/>
                <c:pt idx="0">
                  <c:v>Men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Sheet1!$I$152:$M$152</c:f>
              <c:strCache>
                <c:ptCount val="5"/>
                <c:pt idx="0">
                  <c:v>Definitely yes</c:v>
                </c:pt>
                <c:pt idx="1">
                  <c:v>Most likely yes</c:v>
                </c:pt>
                <c:pt idx="2">
                  <c:v>Most likely no</c:v>
                </c:pt>
                <c:pt idx="3">
                  <c:v>Definitely no</c:v>
                </c:pt>
                <c:pt idx="4">
                  <c:v>Difficult to answer                 </c:v>
                </c:pt>
              </c:strCache>
            </c:strRef>
          </c:cat>
          <c:val>
            <c:numRef>
              <c:f>Sheet1!$I$153:$M$153</c:f>
              <c:numCache>
                <c:formatCode>0%</c:formatCode>
                <c:ptCount val="5"/>
                <c:pt idx="0">
                  <c:v>0.57699999999999996</c:v>
                </c:pt>
                <c:pt idx="1">
                  <c:v>0.24099999999999999</c:v>
                </c:pt>
                <c:pt idx="2">
                  <c:v>8.2000000000000003E-2</c:v>
                </c:pt>
                <c:pt idx="3">
                  <c:v>8.7999999999999995E-2</c:v>
                </c:pt>
                <c:pt idx="4">
                  <c:v>1.2E-2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en-US" sz="2000" dirty="0">
                <a:solidFill>
                  <a:srgbClr val="002060"/>
                </a:solidFill>
              </a:rPr>
              <a:t>Women</a:t>
            </a:r>
          </a:p>
        </c:rich>
      </c:tx>
      <c:layout>
        <c:manualLayout>
          <c:xMode val="edge"/>
          <c:yMode val="edge"/>
          <c:x val="0.24920333487725799"/>
          <c:y val="3.773584905660377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Sheet1!$A$108</c:f>
              <c:strCache>
                <c:ptCount val="1"/>
                <c:pt idx="0">
                  <c:v>Women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Sheet1!$B$107:$F$107</c:f>
              <c:strCache>
                <c:ptCount val="5"/>
                <c:pt idx="0">
                  <c:v>Completely agree</c:v>
                </c:pt>
                <c:pt idx="1">
                  <c:v>Rather agree</c:v>
                </c:pt>
                <c:pt idx="2">
                  <c:v>Rather disagree</c:v>
                </c:pt>
                <c:pt idx="3">
                  <c:v>Completely disagree</c:v>
                </c:pt>
                <c:pt idx="4">
                  <c:v>Difficult to answer</c:v>
                </c:pt>
              </c:strCache>
            </c:strRef>
          </c:cat>
          <c:val>
            <c:numRef>
              <c:f>Sheet1!$B$108:$F$108</c:f>
              <c:numCache>
                <c:formatCode>0%</c:formatCode>
                <c:ptCount val="5"/>
                <c:pt idx="0">
                  <c:v>0.73699999999999999</c:v>
                </c:pt>
                <c:pt idx="1">
                  <c:v>0.158</c:v>
                </c:pt>
                <c:pt idx="2">
                  <c:v>8.1000000000000003E-2</c:v>
                </c:pt>
                <c:pt idx="3">
                  <c:v>2.3E-2</c:v>
                </c:pt>
                <c:pt idx="4">
                  <c:v>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 baseline="0">
              <a:solidFill>
                <a:schemeClr val="tx2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>
                <a:solidFill>
                  <a:srgbClr val="002060"/>
                </a:solidFill>
              </a:rPr>
              <a:t>Men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Sheet1!$I$108</c:f>
              <c:strCache>
                <c:ptCount val="1"/>
                <c:pt idx="0">
                  <c:v>Men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Sheet1!$J$107:$N$107</c:f>
              <c:strCache>
                <c:ptCount val="5"/>
                <c:pt idx="0">
                  <c:v>Completely agree</c:v>
                </c:pt>
                <c:pt idx="1">
                  <c:v>Rather agree</c:v>
                </c:pt>
                <c:pt idx="2">
                  <c:v>Rather disagree</c:v>
                </c:pt>
                <c:pt idx="3">
                  <c:v>Completely disagree</c:v>
                </c:pt>
                <c:pt idx="4">
                  <c:v>Difficult to answer</c:v>
                </c:pt>
              </c:strCache>
            </c:strRef>
          </c:cat>
          <c:val>
            <c:numRef>
              <c:f>Sheet1!$J$108:$N$108</c:f>
              <c:numCache>
                <c:formatCode>0%</c:formatCode>
                <c:ptCount val="5"/>
                <c:pt idx="0">
                  <c:v>0.67300000000000004</c:v>
                </c:pt>
                <c:pt idx="1">
                  <c:v>0.16</c:v>
                </c:pt>
                <c:pt idx="2">
                  <c:v>0.10299999999999999</c:v>
                </c:pt>
                <c:pt idx="3">
                  <c:v>5.8999999999999997E-2</c:v>
                </c:pt>
                <c:pt idx="4">
                  <c:v>6.0000000000000001E-3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>
                <a:solidFill>
                  <a:srgbClr val="002060"/>
                </a:solidFill>
              </a:rPr>
              <a:t>Women</a:t>
            </a:r>
          </a:p>
        </c:rich>
      </c:tx>
      <c:layout>
        <c:manualLayout>
          <c:xMode val="edge"/>
          <c:yMode val="edge"/>
          <c:x val="0.2582769383556785"/>
          <c:y val="1.886792452830188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Sheet1!$A$130</c:f>
              <c:strCache>
                <c:ptCount val="1"/>
                <c:pt idx="0">
                  <c:v>Women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Sheet1!$B$129:$F$129</c:f>
              <c:strCache>
                <c:ptCount val="5"/>
                <c:pt idx="0">
                  <c:v>Completely agree</c:v>
                </c:pt>
                <c:pt idx="1">
                  <c:v>Rather agree</c:v>
                </c:pt>
                <c:pt idx="2">
                  <c:v>Rather disagree</c:v>
                </c:pt>
                <c:pt idx="3">
                  <c:v>Completely disagree</c:v>
                </c:pt>
                <c:pt idx="4">
                  <c:v>Difficult to answer</c:v>
                </c:pt>
              </c:strCache>
            </c:strRef>
          </c:cat>
          <c:val>
            <c:numRef>
              <c:f>Sheet1!$B$130:$F$130</c:f>
              <c:numCache>
                <c:formatCode>0%</c:formatCode>
                <c:ptCount val="5"/>
                <c:pt idx="0">
                  <c:v>0.27200000000000002</c:v>
                </c:pt>
                <c:pt idx="1">
                  <c:v>0.11700000000000001</c:v>
                </c:pt>
                <c:pt idx="2">
                  <c:v>0.159</c:v>
                </c:pt>
                <c:pt idx="3">
                  <c:v>0.45200000000000001</c:v>
                </c:pt>
                <c:pt idx="4">
                  <c:v>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 baseline="0">
              <a:solidFill>
                <a:schemeClr val="tx2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>
                <a:solidFill>
                  <a:srgbClr val="002060"/>
                </a:solidFill>
              </a:rPr>
              <a:t>Men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Sheet1!$I$130</c:f>
              <c:strCache>
                <c:ptCount val="1"/>
                <c:pt idx="0">
                  <c:v>Men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Sheet1!$J$129:$N$129</c:f>
              <c:strCache>
                <c:ptCount val="5"/>
                <c:pt idx="0">
                  <c:v>Completely agree</c:v>
                </c:pt>
                <c:pt idx="1">
                  <c:v>Rather agree</c:v>
                </c:pt>
                <c:pt idx="2">
                  <c:v>Rather disagree</c:v>
                </c:pt>
                <c:pt idx="3">
                  <c:v>Completely disagree</c:v>
                </c:pt>
                <c:pt idx="4">
                  <c:v>Difficult to answer</c:v>
                </c:pt>
              </c:strCache>
            </c:strRef>
          </c:cat>
          <c:val>
            <c:numRef>
              <c:f>Sheet1!$J$130:$N$130</c:f>
              <c:numCache>
                <c:formatCode>0%</c:formatCode>
                <c:ptCount val="5"/>
                <c:pt idx="0">
                  <c:v>0.31</c:v>
                </c:pt>
                <c:pt idx="1">
                  <c:v>0.10299999999999999</c:v>
                </c:pt>
                <c:pt idx="2">
                  <c:v>0.17</c:v>
                </c:pt>
                <c:pt idx="3">
                  <c:v>0.41699999999999998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Women</a:t>
            </a:r>
          </a:p>
        </c:rich>
      </c:tx>
      <c:layout>
        <c:manualLayout>
          <c:xMode val="edge"/>
          <c:yMode val="edge"/>
          <c:x val="0.25874990626171729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Sheet1!$A$5</c:f>
              <c:strCache>
                <c:ptCount val="1"/>
                <c:pt idx="0">
                  <c:v>Women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Sheet1!$B$4:$F$4</c:f>
              <c:strCache>
                <c:ptCount val="5"/>
                <c:pt idx="0">
                  <c:v>Completely agree</c:v>
                </c:pt>
                <c:pt idx="1">
                  <c:v>Rather agree</c:v>
                </c:pt>
                <c:pt idx="2">
                  <c:v>Rather disagree</c:v>
                </c:pt>
                <c:pt idx="3">
                  <c:v>Completely disagree</c:v>
                </c:pt>
                <c:pt idx="4">
                  <c:v>Difficult to answer</c:v>
                </c:pt>
              </c:strCache>
            </c:strRef>
          </c:cat>
          <c:val>
            <c:numRef>
              <c:f>Sheet1!$B$5:$F$5</c:f>
              <c:numCache>
                <c:formatCode>0.00%</c:formatCode>
                <c:ptCount val="5"/>
                <c:pt idx="0">
                  <c:v>0.68100000000000005</c:v>
                </c:pt>
                <c:pt idx="1">
                  <c:v>0.159</c:v>
                </c:pt>
                <c:pt idx="2">
                  <c:v>0.10100000000000001</c:v>
                </c:pt>
                <c:pt idx="3">
                  <c:v>5.7000000000000002E-2</c:v>
                </c:pt>
                <c:pt idx="4">
                  <c:v>3.0000000000000001E-3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 baseline="0">
              <a:solidFill>
                <a:schemeClr val="tx2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Men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Sheet1!$A$37</c:f>
              <c:strCache>
                <c:ptCount val="1"/>
                <c:pt idx="0">
                  <c:v>Men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Sheet1!$B$36:$F$36</c:f>
              <c:strCache>
                <c:ptCount val="5"/>
                <c:pt idx="0">
                  <c:v>Completely agree</c:v>
                </c:pt>
                <c:pt idx="1">
                  <c:v>Rather agree</c:v>
                </c:pt>
                <c:pt idx="2">
                  <c:v>Rather disagree</c:v>
                </c:pt>
                <c:pt idx="3">
                  <c:v>Completely disagree</c:v>
                </c:pt>
                <c:pt idx="4">
                  <c:v>Difficult to answer</c:v>
                </c:pt>
              </c:strCache>
            </c:strRef>
          </c:cat>
          <c:val>
            <c:numRef>
              <c:f>Sheet1!$B$37:$F$37</c:f>
              <c:numCache>
                <c:formatCode>0%</c:formatCode>
                <c:ptCount val="5"/>
                <c:pt idx="0">
                  <c:v>0.753</c:v>
                </c:pt>
                <c:pt idx="1">
                  <c:v>0.122</c:v>
                </c:pt>
                <c:pt idx="2">
                  <c:v>7.9000000000000001E-2</c:v>
                </c:pt>
                <c:pt idx="3">
                  <c:v>4.3999999999999997E-2</c:v>
                </c:pt>
                <c:pt idx="4">
                  <c:v>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baseline="0">
          <a:solidFill>
            <a:schemeClr val="tx2">
              <a:lumMod val="7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Women</a:t>
            </a:r>
          </a:p>
        </c:rich>
      </c:tx>
      <c:layout>
        <c:manualLayout>
          <c:xMode val="edge"/>
          <c:yMode val="edge"/>
          <c:x val="0.29095386103052906"/>
          <c:y val="1.886792920020036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Sheet1!$A$87</c:f>
              <c:strCache>
                <c:ptCount val="1"/>
                <c:pt idx="0">
                  <c:v>Women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Sheet1!$B$86:$F$86</c:f>
              <c:strCache>
                <c:ptCount val="5"/>
                <c:pt idx="0">
                  <c:v>Completely agree</c:v>
                </c:pt>
                <c:pt idx="1">
                  <c:v>Rather agree</c:v>
                </c:pt>
                <c:pt idx="2">
                  <c:v>Rather disagree</c:v>
                </c:pt>
                <c:pt idx="3">
                  <c:v>Completely disagree</c:v>
                </c:pt>
                <c:pt idx="4">
                  <c:v>Difficult to answer</c:v>
                </c:pt>
              </c:strCache>
            </c:strRef>
          </c:cat>
          <c:val>
            <c:numRef>
              <c:f>Sheet1!$B$87:$F$87</c:f>
              <c:numCache>
                <c:formatCode>0%</c:formatCode>
                <c:ptCount val="5"/>
                <c:pt idx="0">
                  <c:v>0.55800000000000005</c:v>
                </c:pt>
                <c:pt idx="1">
                  <c:v>0.184</c:v>
                </c:pt>
                <c:pt idx="2">
                  <c:v>0.13300000000000001</c:v>
                </c:pt>
                <c:pt idx="3">
                  <c:v>0.11899999999999999</c:v>
                </c:pt>
                <c:pt idx="4">
                  <c:v>6.0000000000000001E-3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 baseline="0">
              <a:solidFill>
                <a:schemeClr val="tx2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DDFEF-9DC5-407D-A522-01EE7252A06D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DFC84-EC37-4BEF-817B-0463A39A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9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B0FA-F352-4166-B6C4-5EA5314765F7}" type="datetime1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DA05-1F40-498F-8075-2259D85C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FB81-3D87-4BC2-A7A2-3E678EE8FA48}" type="datetime1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DA05-1F40-498F-8075-2259D85C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14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30F3B-5539-43D5-83E2-3CED4B099245}" type="datetime1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DA05-1F40-498F-8075-2259D85C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2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7D9B-9583-48DB-BBD5-1AF0A6168EF8}" type="datetime1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DA05-1F40-498F-8075-2259D85C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1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1622-17A9-46E6-9A21-B218619D6CA5}" type="datetime1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DA05-1F40-498F-8075-2259D85C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5EF-8383-46AC-BB4A-0CEC8D0D1B6F}" type="datetime1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DA05-1F40-498F-8075-2259D85C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8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A1FB-F859-44CF-8D62-1B045A81ECAC}" type="datetime1">
              <a:rPr lang="en-US" smtClean="0"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DA05-1F40-498F-8075-2259D85C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9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C720-697E-4062-BB4D-F728B8404AC7}" type="datetime1">
              <a:rPr lang="en-US" smtClean="0"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DA05-1F40-498F-8075-2259D85C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8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4146-12D4-4C8F-B9F0-6B1BA08EE937}" type="datetime1">
              <a:rPr lang="en-US" smtClean="0"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DA05-1F40-498F-8075-2259D85C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F05D-6BE1-4560-9446-7BBC831E7B3D}" type="datetime1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DA05-1F40-498F-8075-2259D85C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7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637B-95F9-4878-AA34-CF7F31448A60}" type="datetime1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DA05-1F40-498F-8075-2259D85C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5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5F96E-BB08-45A5-883A-82AB53B5D066}" type="datetime1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3DA05-1F40-498F-8075-2259D85C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9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696200" cy="192405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Gender Barometer Survey Armenia 2014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010400" cy="1828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Overview and </a:t>
            </a:r>
          </a:p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Selected Preliminary Results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2057400" cy="6096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303212"/>
            <a:ext cx="990601" cy="79718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 descr="image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9413"/>
            <a:ext cx="1981200" cy="6873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3213"/>
            <a:ext cx="838200" cy="79718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USAID, 23 April 2015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04800"/>
            <a:ext cx="8331200" cy="62484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DA05-1F40-498F-8075-2259D85CA3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Quality control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Review of filled-out questionnaires by supervisors in the field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Confirmation of the interviews’ quality and coverage over the phone with selected respondents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Double data entry and subsequent reconciliation of the two databases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Additional data cleaning for the analysis</a:t>
            </a:r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DA05-1F40-498F-8075-2259D85CA3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Selected Preliminary </a:t>
            </a:r>
            <a:r>
              <a:rPr lang="en-US" sz="6000" b="1" dirty="0">
                <a:solidFill>
                  <a:srgbClr val="FF0000"/>
                </a:solidFill>
              </a:rPr>
              <a:t>Results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DA05-1F40-498F-8075-2259D85CA3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“In </a:t>
            </a:r>
            <a:r>
              <a:rPr lang="en-US" b="1" dirty="0">
                <a:solidFill>
                  <a:srgbClr val="FF0000"/>
                </a:solidFill>
              </a:rPr>
              <a:t>your opinion, is there inequality between women and men in our society</a:t>
            </a:r>
            <a:r>
              <a:rPr lang="en-US" b="1" dirty="0" smtClean="0">
                <a:solidFill>
                  <a:srgbClr val="FF0000"/>
                </a:solidFill>
              </a:rPr>
              <a:t>?”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349988"/>
              </p:ext>
            </p:extLst>
          </p:nvPr>
        </p:nvGraphicFramePr>
        <p:xfrm>
          <a:off x="304800" y="1676400"/>
          <a:ext cx="5638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025490"/>
              </p:ext>
            </p:extLst>
          </p:nvPr>
        </p:nvGraphicFramePr>
        <p:xfrm>
          <a:off x="4724400" y="2057400"/>
          <a:ext cx="4800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DA05-1F40-498F-8075-2259D85CA3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7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“Women </a:t>
            </a:r>
            <a:r>
              <a:rPr lang="en-US" b="1" dirty="0">
                <a:solidFill>
                  <a:srgbClr val="FF0000"/>
                </a:solidFill>
              </a:rPr>
              <a:t>and men should have equal rights and should be given equal </a:t>
            </a:r>
            <a:r>
              <a:rPr lang="en-US" b="1" dirty="0" smtClean="0">
                <a:solidFill>
                  <a:srgbClr val="FF0000"/>
                </a:solidFill>
              </a:rPr>
              <a:t>treatment.”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22825"/>
              </p:ext>
            </p:extLst>
          </p:nvPr>
        </p:nvGraphicFramePr>
        <p:xfrm>
          <a:off x="228600" y="2133600"/>
          <a:ext cx="5181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238078"/>
              </p:ext>
            </p:extLst>
          </p:nvPr>
        </p:nvGraphicFramePr>
        <p:xfrm>
          <a:off x="4724400" y="2209800"/>
          <a:ext cx="4419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DA05-1F40-498F-8075-2259D85CA3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“Education </a:t>
            </a:r>
            <a:r>
              <a:rPr lang="en-US" b="1" dirty="0">
                <a:solidFill>
                  <a:srgbClr val="FF0000"/>
                </a:solidFill>
              </a:rPr>
              <a:t>is more important for a boy than for a </a:t>
            </a:r>
            <a:r>
              <a:rPr lang="en-US" b="1" dirty="0" smtClean="0">
                <a:solidFill>
                  <a:srgbClr val="FF0000"/>
                </a:solidFill>
              </a:rPr>
              <a:t>girl”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854991"/>
              </p:ext>
            </p:extLst>
          </p:nvPr>
        </p:nvGraphicFramePr>
        <p:xfrm>
          <a:off x="228600" y="2286000"/>
          <a:ext cx="5410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440371"/>
              </p:ext>
            </p:extLst>
          </p:nvPr>
        </p:nvGraphicFramePr>
        <p:xfrm>
          <a:off x="4572000" y="2209800"/>
          <a:ext cx="5334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DA05-1F40-498F-8075-2259D85CA3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</a:t>
            </a:r>
            <a:r>
              <a:rPr lang="hy-AM" b="1" dirty="0" smtClean="0">
                <a:solidFill>
                  <a:srgbClr val="FF0000"/>
                </a:solidFill>
              </a:rPr>
              <a:t>A </a:t>
            </a:r>
            <a:r>
              <a:rPr lang="hy-AM" b="1" dirty="0">
                <a:solidFill>
                  <a:srgbClr val="FF0000"/>
                </a:solidFill>
              </a:rPr>
              <a:t>man should always earn more than a </a:t>
            </a:r>
            <a:r>
              <a:rPr lang="hy-AM" b="1" dirty="0" smtClean="0">
                <a:solidFill>
                  <a:srgbClr val="FF0000"/>
                </a:solidFill>
              </a:rPr>
              <a:t>woman</a:t>
            </a:r>
            <a:r>
              <a:rPr lang="en-US" b="1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179409"/>
              </p:ext>
            </p:extLst>
          </p:nvPr>
        </p:nvGraphicFramePr>
        <p:xfrm>
          <a:off x="152400" y="1752600"/>
          <a:ext cx="533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839440"/>
              </p:ext>
            </p:extLst>
          </p:nvPr>
        </p:nvGraphicFramePr>
        <p:xfrm>
          <a:off x="4572000" y="1676400"/>
          <a:ext cx="53340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DA05-1F40-498F-8075-2259D85CA3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5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“When </a:t>
            </a:r>
            <a:r>
              <a:rPr lang="en-US" b="1" dirty="0">
                <a:solidFill>
                  <a:srgbClr val="FF0000"/>
                </a:solidFill>
              </a:rPr>
              <a:t>jobs are scarce, men should have a priority right in getting a job, compared to </a:t>
            </a:r>
            <a:r>
              <a:rPr lang="en-US" b="1" dirty="0" smtClean="0">
                <a:solidFill>
                  <a:srgbClr val="FF0000"/>
                </a:solidFill>
              </a:rPr>
              <a:t>women.”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493509"/>
              </p:ext>
            </p:extLst>
          </p:nvPr>
        </p:nvGraphicFramePr>
        <p:xfrm>
          <a:off x="-76200" y="2209800"/>
          <a:ext cx="5638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847762"/>
              </p:ext>
            </p:extLst>
          </p:nvPr>
        </p:nvGraphicFramePr>
        <p:xfrm>
          <a:off x="5105400" y="2133600"/>
          <a:ext cx="4343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DA05-1F40-498F-8075-2259D85CA3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Overall, men are better at business than are women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692590"/>
              </p:ext>
            </p:extLst>
          </p:nvPr>
        </p:nvGraphicFramePr>
        <p:xfrm>
          <a:off x="152400" y="1524000"/>
          <a:ext cx="5486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558888"/>
              </p:ext>
            </p:extLst>
          </p:nvPr>
        </p:nvGraphicFramePr>
        <p:xfrm>
          <a:off x="4572000" y="1752600"/>
          <a:ext cx="4953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DA05-1F40-498F-8075-2259D85CA3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“Overall</a:t>
            </a:r>
            <a:r>
              <a:rPr lang="en-US" b="1" dirty="0">
                <a:solidFill>
                  <a:srgbClr val="FF0000"/>
                </a:solidFill>
              </a:rPr>
              <a:t>, men are better political leaders than women, and men should be </a:t>
            </a:r>
            <a:r>
              <a:rPr lang="en-US" b="1" dirty="0" smtClean="0">
                <a:solidFill>
                  <a:srgbClr val="FF0000"/>
                </a:solidFill>
              </a:rPr>
              <a:t>elected”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795336"/>
              </p:ext>
            </p:extLst>
          </p:nvPr>
        </p:nvGraphicFramePr>
        <p:xfrm>
          <a:off x="-25998" y="1371600"/>
          <a:ext cx="5638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624595"/>
              </p:ext>
            </p:extLst>
          </p:nvPr>
        </p:nvGraphicFramePr>
        <p:xfrm>
          <a:off x="5029200" y="1676400"/>
          <a:ext cx="4495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DA05-1F40-498F-8075-2259D85CA3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Background and Objectives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The Gender Barometer Survey (GBS) was implemented under the Women’s Leadership Program – Armenia, a partnership between Higher Education for Development, Arizona State University, and Yerevan State University (Armenia).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The three-year partnership (ends in June 2015) has deployed various activities in three interrelated areas—instruction, policy research, and outreach.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GBS is a key element of the partnership’s policy research and outreach components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002060"/>
                </a:solidFill>
              </a:rPr>
              <a:t>Main objectives of GBS: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100" dirty="0" smtClean="0">
                <a:solidFill>
                  <a:srgbClr val="002060"/>
                </a:solidFill>
              </a:rPr>
              <a:t>To produce a nationally representative picture of gender-related views, attitudes, and perceptions in Armenian society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100" dirty="0" smtClean="0">
                <a:solidFill>
                  <a:srgbClr val="002060"/>
                </a:solidFill>
              </a:rPr>
              <a:t>To use the findings to influence legislation and policy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100" dirty="0" smtClean="0">
                <a:solidFill>
                  <a:srgbClr val="002060"/>
                </a:solidFill>
              </a:rPr>
              <a:t>To build research expertise at the YSU Center for Gender and Leadership Studies (CGLS)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100" dirty="0" smtClean="0">
                <a:solidFill>
                  <a:srgbClr val="002060"/>
                </a:solidFill>
              </a:rPr>
              <a:t>To </a:t>
            </a:r>
            <a:r>
              <a:rPr lang="en-US" sz="3100" dirty="0">
                <a:solidFill>
                  <a:srgbClr val="002060"/>
                </a:solidFill>
              </a:rPr>
              <a:t>establish a baseline upon which future survey waves will be built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DA05-1F40-498F-8075-2259D85CA3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0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0254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Next Steps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More comprehensive and sophisticated analyses are currently underway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Preparation and wide dissemination of a detailed report on GBS findings (the Armenian version will be available by the very end of April 2015 and presented at the CGLS-YSU conference in May 2015)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Recommendations for policy-makers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Recommendations for non-governmental organizations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Galvanizing </a:t>
            </a:r>
            <a:r>
              <a:rPr lang="en-US" dirty="0" smtClean="0">
                <a:solidFill>
                  <a:srgbClr val="002060"/>
                </a:solidFill>
              </a:rPr>
              <a:t>and redirecting the </a:t>
            </a:r>
            <a:r>
              <a:rPr lang="en-US" dirty="0" smtClean="0">
                <a:solidFill>
                  <a:srgbClr val="002060"/>
                </a:solidFill>
              </a:rPr>
              <a:t>debate on gender issues in the media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Integration of GBS results into the curriculum of the new MA program on “Women, Leadership, and Development” at Yerevan State University (created under WLP)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Publications in Armenian and international policy research outlets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2060"/>
                </a:solidFill>
              </a:rPr>
              <a:t>Fundraising for future waves of the survey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DA05-1F40-498F-8075-2259D85CA3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4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Future: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3300" b="1" dirty="0" smtClean="0">
                <a:solidFill>
                  <a:srgbClr val="FF0000"/>
                </a:solidFill>
              </a:rPr>
              <a:t>Why </a:t>
            </a:r>
            <a:r>
              <a:rPr lang="en-US" sz="3300" b="1" dirty="0">
                <a:solidFill>
                  <a:srgbClr val="FF0000"/>
                </a:solidFill>
              </a:rPr>
              <a:t>is the GBS enterprise </a:t>
            </a:r>
            <a:r>
              <a:rPr lang="en-US" sz="3300" b="1" dirty="0" smtClean="0">
                <a:solidFill>
                  <a:srgbClr val="FF0000"/>
                </a:solidFill>
              </a:rPr>
              <a:t>worth </a:t>
            </a:r>
            <a:r>
              <a:rPr lang="en-US" sz="3300" b="1" dirty="0">
                <a:solidFill>
                  <a:srgbClr val="FF0000"/>
                </a:solidFill>
              </a:rPr>
              <a:t>investing in?</a:t>
            </a:r>
            <a:r>
              <a:rPr lang="en-US" sz="3300" dirty="0">
                <a:solidFill>
                  <a:srgbClr val="002060"/>
                </a:solidFill>
              </a:rPr>
              <a:t/>
            </a:r>
            <a:br>
              <a:rPr lang="en-US" sz="3300" dirty="0">
                <a:solidFill>
                  <a:srgbClr val="002060"/>
                </a:solidFill>
              </a:rPr>
            </a:br>
            <a:endParaRPr lang="en-US" sz="33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5556529"/>
          </a:xfrm>
        </p:spPr>
        <p:txBody>
          <a:bodyPr>
            <a:normAutofit fontScale="70000" lnSpcReduction="20000"/>
          </a:bodyPr>
          <a:lstStyle/>
          <a:p>
            <a:r>
              <a:rPr lang="en-US" sz="3700" dirty="0" smtClean="0">
                <a:solidFill>
                  <a:srgbClr val="002060"/>
                </a:solidFill>
              </a:rPr>
              <a:t>Sustainability of the current USAID investment through the Women’s Leadership Program –</a:t>
            </a:r>
            <a:r>
              <a:rPr lang="en-US" sz="3700" dirty="0">
                <a:solidFill>
                  <a:srgbClr val="002060"/>
                </a:solidFill>
              </a:rPr>
              <a:t> </a:t>
            </a:r>
            <a:r>
              <a:rPr lang="en-US" sz="3700" dirty="0" smtClean="0">
                <a:solidFill>
                  <a:srgbClr val="002060"/>
                </a:solidFill>
              </a:rPr>
              <a:t>Armenia</a:t>
            </a:r>
          </a:p>
          <a:p>
            <a:pPr lvl="1">
              <a:buFont typeface="Wingdings 2" panose="05020102010507070707" pitchFamily="18" charset="2"/>
              <a:buChar char="P"/>
            </a:pPr>
            <a:r>
              <a:rPr lang="en-US" sz="3300" dirty="0">
                <a:solidFill>
                  <a:srgbClr val="002060"/>
                </a:solidFill>
              </a:rPr>
              <a:t>Unique advantage of university-based policy </a:t>
            </a:r>
            <a:r>
              <a:rPr lang="en-US" sz="3300" dirty="0" smtClean="0">
                <a:solidFill>
                  <a:srgbClr val="002060"/>
                </a:solidFill>
              </a:rPr>
              <a:t>research: </a:t>
            </a:r>
            <a:r>
              <a:rPr lang="en-US" sz="3300" dirty="0">
                <a:solidFill>
                  <a:srgbClr val="002060"/>
                </a:solidFill>
              </a:rPr>
              <a:t>university faculty and graduate students have scientific expertise unmatched in the NGO </a:t>
            </a:r>
            <a:r>
              <a:rPr lang="en-US" sz="3300" dirty="0" smtClean="0">
                <a:solidFill>
                  <a:srgbClr val="002060"/>
                </a:solidFill>
              </a:rPr>
              <a:t>sector.</a:t>
            </a:r>
            <a:endParaRPr lang="en-US" sz="3300" dirty="0">
              <a:solidFill>
                <a:srgbClr val="002060"/>
              </a:solidFill>
            </a:endParaRPr>
          </a:p>
          <a:p>
            <a:pPr lvl="1">
              <a:buFont typeface="Wingdings 2" panose="05020102010507070707" pitchFamily="18" charset="2"/>
              <a:buChar char="P"/>
            </a:pPr>
            <a:r>
              <a:rPr lang="en-US" sz="3300" dirty="0">
                <a:solidFill>
                  <a:srgbClr val="002060"/>
                </a:solidFill>
              </a:rPr>
              <a:t>Yerevan State University, Armenia’s flagship institution of higher learning, is </a:t>
            </a:r>
            <a:r>
              <a:rPr lang="en-US" sz="3300" dirty="0" smtClean="0">
                <a:solidFill>
                  <a:srgbClr val="002060"/>
                </a:solidFill>
              </a:rPr>
              <a:t>well respected </a:t>
            </a:r>
            <a:r>
              <a:rPr lang="en-US" sz="3300" dirty="0">
                <a:solidFill>
                  <a:srgbClr val="002060"/>
                </a:solidFill>
              </a:rPr>
              <a:t>in the </a:t>
            </a:r>
            <a:r>
              <a:rPr lang="en-US" sz="3300" dirty="0" smtClean="0">
                <a:solidFill>
                  <a:srgbClr val="002060"/>
                </a:solidFill>
              </a:rPr>
              <a:t>country.</a:t>
            </a:r>
            <a:endParaRPr lang="en-US" sz="3300" dirty="0">
              <a:solidFill>
                <a:srgbClr val="002060"/>
              </a:solidFill>
            </a:endParaRPr>
          </a:p>
          <a:p>
            <a:r>
              <a:rPr lang="en-US" sz="3700" dirty="0" smtClean="0">
                <a:solidFill>
                  <a:srgbClr val="002060"/>
                </a:solidFill>
              </a:rPr>
              <a:t>Up-to-date reliable and detailed data on the dynamics of gender relations and (in)equality in the country.</a:t>
            </a:r>
          </a:p>
          <a:p>
            <a:r>
              <a:rPr lang="en-US" sz="3700" dirty="0" smtClean="0">
                <a:solidFill>
                  <a:srgbClr val="002060"/>
                </a:solidFill>
              </a:rPr>
              <a:t>Huge potential for societal transformation: legislation, advocacy, outreach. </a:t>
            </a:r>
          </a:p>
          <a:p>
            <a:r>
              <a:rPr lang="en-US" sz="3700" dirty="0" smtClean="0">
                <a:solidFill>
                  <a:srgbClr val="002060"/>
                </a:solidFill>
              </a:rPr>
              <a:t>Replicability in other countries of the region and beyond</a:t>
            </a:r>
          </a:p>
          <a:p>
            <a:r>
              <a:rPr lang="en-US" sz="3700" dirty="0" smtClean="0">
                <a:solidFill>
                  <a:srgbClr val="002060"/>
                </a:solidFill>
              </a:rPr>
              <a:t>Direct and indirect benefits for the USAID image and impact in Armenia and the region</a:t>
            </a:r>
          </a:p>
          <a:p>
            <a:r>
              <a:rPr lang="en-US" sz="3700" dirty="0" smtClean="0">
                <a:solidFill>
                  <a:srgbClr val="002060"/>
                </a:solidFill>
              </a:rPr>
              <a:t>Relatively minor financial costs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DA05-1F40-498F-8075-2259D85CA3B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2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ABC15, IMAGES\PICTURES\Miscellaneous\Ararat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39817" cy="715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29718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THANK YOU!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DA05-1F40-498F-8075-2259D85CA3B9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7" y="304801"/>
            <a:ext cx="1457092" cy="12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Design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Nationally representative sample, N=2134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Yerevan (the capital city)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Urban and rural communities of 11 </a:t>
            </a:r>
            <a:r>
              <a:rPr lang="en-US" i="1" dirty="0" err="1" smtClean="0">
                <a:solidFill>
                  <a:srgbClr val="002060"/>
                </a:solidFill>
              </a:rPr>
              <a:t>marzes</a:t>
            </a:r>
            <a:r>
              <a:rPr lang="en-US" dirty="0" smtClean="0">
                <a:solidFill>
                  <a:srgbClr val="002060"/>
                </a:solidFill>
              </a:rPr>
              <a:t> (provinces) of Armenia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Stratified by population size, elevation, and accessibility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Standardized questionnaire administered by an interviewer in a face-to-face interview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DA05-1F40-498F-8075-2259D85CA3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0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419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943600" cy="638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DA05-1F40-498F-8075-2259D85CA3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0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Questionnaire content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Respondents’ demographic characteristics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System of values of Armenians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Gender attitudes: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Perception of women’s and men’s qualities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Attitudes toward women’s and men’s roles in society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Women and men in decision-making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Political participation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Economic activities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Labor migration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DA05-1F40-498F-8075-2259D85CA3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Survey preparation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6800"/>
            <a:ext cx="7436908" cy="55776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DA05-1F40-498F-8075-2259D85CA3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Organization and Implementation of Data Collection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Data collection: October – November 2014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 each selected community—random selection of the first residence/respondent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Thereafter, selection of households using a random walk algorithm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 each household, an adult (18 years old +) was selected based on the proximity of birthday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Unavailable individuals were substituted by others with similar characteristics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Face-to-face interviews using paper questionnaires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DA05-1F40-498F-8075-2259D85CA3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6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400050"/>
            <a:ext cx="8204200" cy="61531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DA05-1F40-498F-8075-2259D85CA3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1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3850"/>
            <a:ext cx="8305800" cy="62293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DA05-1F40-498F-8075-2259D85CA3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325</TotalTime>
  <Words>706</Words>
  <Application>Microsoft Office PowerPoint</Application>
  <PresentationFormat>On-screen Show (4:3)</PresentationFormat>
  <Paragraphs>105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Wingdings</vt:lpstr>
      <vt:lpstr>Wingdings 2</vt:lpstr>
      <vt:lpstr>Office Theme</vt:lpstr>
      <vt:lpstr>Gender Barometer Survey Armenia 2014</vt:lpstr>
      <vt:lpstr>Background and Objectives</vt:lpstr>
      <vt:lpstr>Design </vt:lpstr>
      <vt:lpstr>PowerPoint Presentation</vt:lpstr>
      <vt:lpstr>Questionnaire content</vt:lpstr>
      <vt:lpstr>Survey preparation</vt:lpstr>
      <vt:lpstr>Organization and Implementation of Data Collection</vt:lpstr>
      <vt:lpstr>PowerPoint Presentation</vt:lpstr>
      <vt:lpstr>PowerPoint Presentation</vt:lpstr>
      <vt:lpstr>PowerPoint Presentation</vt:lpstr>
      <vt:lpstr>Quality control </vt:lpstr>
      <vt:lpstr>PowerPoint Presentation</vt:lpstr>
      <vt:lpstr>“In your opinion, is there inequality between women and men in our society?”</vt:lpstr>
      <vt:lpstr>“Women and men should have equal rights and should be given equal treatment.”</vt:lpstr>
      <vt:lpstr>“Education is more important for a boy than for a girl” </vt:lpstr>
      <vt:lpstr>“A man should always earn more than a woman”</vt:lpstr>
      <vt:lpstr>“When jobs are scarce, men should have a priority right in getting a job, compared to women.”</vt:lpstr>
      <vt:lpstr>Overall, men are better at business than are women</vt:lpstr>
      <vt:lpstr>“Overall, men are better political leaders than women, and men should be elected”</vt:lpstr>
      <vt:lpstr>Next Steps</vt:lpstr>
      <vt:lpstr>The Future:  Why is the GBS enterprise worth investing in? </vt:lpstr>
      <vt:lpstr>PowerPoint Presentation</vt:lpstr>
    </vt:vector>
  </TitlesOfParts>
  <Company>Arizona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Barometer Survey Armenia 2014</dc:title>
  <dc:creator>Victor Agadjanian</dc:creator>
  <cp:lastModifiedBy>Victor Agadjanian</cp:lastModifiedBy>
  <cp:revision>48</cp:revision>
  <dcterms:created xsi:type="dcterms:W3CDTF">2015-01-24T23:11:45Z</dcterms:created>
  <dcterms:modified xsi:type="dcterms:W3CDTF">2015-04-23T18:06:27Z</dcterms:modified>
</cp:coreProperties>
</file>